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9F"/>
    <a:srgbClr val="FF0066"/>
    <a:srgbClr val="FF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8.jpeg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3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3.wav"/><Relationship Id="rId5" Type="http://schemas.openxmlformats.org/officeDocument/2006/relationships/image" Target="../media/image7.emf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5.gi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gif"/><Relationship Id="rId5" Type="http://schemas.openxmlformats.org/officeDocument/2006/relationships/image" Target="../media/image8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043608" y="1556792"/>
            <a:ext cx="74295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 第</a:t>
            </a:r>
            <a:r>
              <a:rPr lang="en-US" altLang="zh-CN" sz="4800" dirty="0" smtClean="0">
                <a:latin typeface="Calibri" panose="020F0502020204030204" pitchFamily="34" charset="0"/>
              </a:rPr>
              <a:t>1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位置与方向（一）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28662" y="314324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认识东、南、西、北四个方向</a:t>
            </a:r>
            <a:endParaRPr lang="zh-CN" altLang="en-US" sz="40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785794"/>
            <a:ext cx="2704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   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spc="-3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180" y="1499870"/>
            <a:ext cx="85350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）小君家在学校东面，她上学向（     ）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面走，放学回家向（     ）面走。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80" y="4429125"/>
            <a:ext cx="775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）你睡觉时，头朝（    ）方，脚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朝（    ）方。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180" y="2857500"/>
            <a:ext cx="90011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）小明说：“我在小华的东面。”小华说：“我在小明的（    ）面。”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6497" y="164305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9213" y="242886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6781" y="3728087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0902" y="457200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108" y="528638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7686" y="5286388"/>
            <a:ext cx="40719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    （  答案不唯一）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36712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小刚、小兰、小丽和小强依次坐在同一条长凳上。</a:t>
            </a:r>
            <a:endParaRPr lang="zh-CN" altLang="en-US" sz="3200" spc="-3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" name="图片 17" descr="ppp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340768"/>
            <a:ext cx="6215106" cy="250033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51520" y="3861048"/>
            <a:ext cx="856895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小刚在小兰的西面，小丽在小强的（    ）面，小丽在小兰的（    ）面，小兰在小丽的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）面。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6072198" y="5786454"/>
            <a:ext cx="1684338" cy="877887"/>
            <a:chOff x="2699" y="3612"/>
            <a:chExt cx="1061" cy="553"/>
          </a:xfrm>
        </p:grpSpPr>
        <p:pic>
          <p:nvPicPr>
            <p:cNvPr id="2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858016" y="400050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78" y="478632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     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7453" y="556070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1142984"/>
            <a:ext cx="8296000" cy="14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我们学会了在实景中辨认东、南、西、北，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能运用这些词语来描述物体所在的方向。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71472" y="2928934"/>
            <a:ext cx="8358246" cy="14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能根据自身方位来辨认东、南、西、北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四个方向。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95536" y="4653136"/>
            <a:ext cx="771530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我们知道了东与西、南与北是相对的。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214414" y="2786058"/>
            <a:ext cx="69135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说一说，教室里的东、南、西、北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面各有什么。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714480" y="1571612"/>
            <a:ext cx="4775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页练习一第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357554" y="500042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428596" y="785794"/>
            <a:ext cx="57147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28662" y="5500702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像这样说一说，你的房间是怎样布置的。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714348" y="1000108"/>
            <a:ext cx="7929618" cy="4298155"/>
            <a:chOff x="714348" y="785794"/>
            <a:chExt cx="7929618" cy="4298155"/>
          </a:xfrm>
        </p:grpSpPr>
        <p:pic>
          <p:nvPicPr>
            <p:cNvPr id="12" name="图片 11" descr="ww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348" y="785794"/>
              <a:ext cx="7929618" cy="4298155"/>
            </a:xfrm>
            <a:prstGeom prst="rect">
              <a:avLst/>
            </a:prstGeom>
          </p:spPr>
        </p:pic>
        <p:sp>
          <p:nvSpPr>
            <p:cNvPr id="9" name="圆角矩形标注 8"/>
            <p:cNvSpPr/>
            <p:nvPr/>
          </p:nvSpPr>
          <p:spPr>
            <a:xfrm>
              <a:off x="1928794" y="3429000"/>
              <a:ext cx="3500462" cy="1071570"/>
            </a:xfrm>
            <a:prstGeom prst="wedgeRoundRectCallout">
              <a:avLst>
                <a:gd name="adj1" fmla="val -57745"/>
                <a:gd name="adj2" fmla="val -27188"/>
                <a:gd name="adj3" fmla="val 1666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我房间西面的墙上挂着年历，窗户在北面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……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000232" y="500042"/>
            <a:ext cx="47756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页练习一第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714356"/>
            <a:ext cx="716123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早晨，当你面对太阳时，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50017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150017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你的后面是（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214311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你的左面是（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6248" y="214311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2976" y="2857496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你的右面是（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3500438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夜晚，当你面对北极星时，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71538" y="4214818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你的后面是（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2976" y="485776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你的左面是（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0100" y="557214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你的右面是（      ）面，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14810" y="28574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43372" y="421481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43372" y="485776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0642" y="557214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85786" y="428604"/>
            <a:ext cx="6320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（情景题）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想一想，填一填。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1538" y="1000108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动物王国要在大熊猫家开联欢会。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6" name="图片 25" descr="o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1500174"/>
            <a:ext cx="4610100" cy="23574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85852" y="3857628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小兔应该向西面走。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14414" y="5643578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小蜗牛应该向（      ）面走。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14414" y="4500570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小乌龟应该向（      ）面走。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85852" y="5072074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小象应该向   （      ）面走。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5657" y="450057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45657" y="507207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45657" y="564357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215082"/>
            <a:ext cx="1943100" cy="525791"/>
            <a:chOff x="1474" y="3702"/>
            <a:chExt cx="952" cy="499"/>
          </a:xfrm>
        </p:grpSpPr>
        <p:sp>
          <p:nvSpPr>
            <p:cNvPr id="39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142976" y="1285860"/>
            <a:ext cx="675957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做一做，填一填。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1538" y="2786058"/>
            <a:ext cx="71438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两臂伸直面向西，左手指向（    ），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右手指向（    ），背后是 （   ）。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2264" y="278605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378619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72264" y="378619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5786454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642918"/>
            <a:ext cx="212899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" name="Picture 1" descr="C:\Users\Administrator\Desktop\223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142984"/>
            <a:ext cx="5214974" cy="2571768"/>
          </a:xfrm>
          <a:prstGeom prst="rect">
            <a:avLst/>
          </a:prstGeom>
          <a:noFill/>
        </p:spPr>
      </p:pic>
      <p:sp>
        <p:nvSpPr>
          <p:cNvPr id="31" name="矩形 30"/>
          <p:cNvSpPr/>
          <p:nvPr/>
        </p:nvSpPr>
        <p:spPr>
          <a:xfrm>
            <a:off x="5000628" y="3857628"/>
            <a:ext cx="776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dirty="0" smtClean="0">
                <a:latin typeface="+mn-ea"/>
                <a:ea typeface="+mn-ea"/>
              </a:rPr>
              <a:t>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2745" y="3857625"/>
            <a:ext cx="7426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在    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面。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9" name="Picture 7" descr="C:\Users\Administrator\Desktop\f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3786190"/>
            <a:ext cx="714380" cy="801264"/>
          </a:xfrm>
          <a:prstGeom prst="rect">
            <a:avLst/>
          </a:prstGeom>
          <a:noFill/>
        </p:spPr>
      </p:pic>
      <p:pic>
        <p:nvPicPr>
          <p:cNvPr id="13321" name="Picture 9" descr="C:\Users\Administrator\Desktop\kk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786190"/>
            <a:ext cx="706169" cy="810918"/>
          </a:xfrm>
          <a:prstGeom prst="rect">
            <a:avLst/>
          </a:prstGeom>
          <a:noFill/>
        </p:spPr>
      </p:pic>
      <p:sp>
        <p:nvSpPr>
          <p:cNvPr id="30" name="矩形 29"/>
          <p:cNvSpPr/>
          <p:nvPr/>
        </p:nvSpPr>
        <p:spPr>
          <a:xfrm>
            <a:off x="4929190" y="4786322"/>
            <a:ext cx="6429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dirty="0" smtClean="0">
                <a:latin typeface="Arial" panose="020B0604020202020204" pitchFamily="34" charset="0"/>
                <a:ea typeface="黑体" panose="02010609060101010101" pitchFamily="49" charset="-122"/>
              </a:rPr>
              <a:t>上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2745" y="4786630"/>
            <a:ext cx="6582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在    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面。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20" name="Picture 8" descr="C:\Users\Administrator\Desktop\f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714884"/>
            <a:ext cx="714380" cy="810918"/>
          </a:xfrm>
          <a:prstGeom prst="rect">
            <a:avLst/>
          </a:prstGeom>
          <a:noFill/>
        </p:spPr>
      </p:pic>
      <p:pic>
        <p:nvPicPr>
          <p:cNvPr id="13322" name="Picture 10" descr="C:\Users\Administrator\Desktop\kk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714884"/>
            <a:ext cx="714380" cy="810918"/>
          </a:xfrm>
          <a:prstGeom prst="rect">
            <a:avLst/>
          </a:prstGeom>
          <a:noFill/>
        </p:spPr>
      </p:pic>
      <p:sp>
        <p:nvSpPr>
          <p:cNvPr id="32" name="矩形 31"/>
          <p:cNvSpPr/>
          <p:nvPr/>
        </p:nvSpPr>
        <p:spPr>
          <a:xfrm>
            <a:off x="3786182" y="5643578"/>
            <a:ext cx="7858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dirty="0" smtClean="0">
                <a:latin typeface="Arial" panose="020B0604020202020204" pitchFamily="34" charset="0"/>
                <a:ea typeface="黑体" panose="02010609060101010101" pitchFamily="49" charset="-122"/>
              </a:rPr>
              <a:t>后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42745" y="5626735"/>
            <a:ext cx="6582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面是     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8" name="Picture 6" descr="C:\Users\Administrator\Desktop\f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5715016"/>
            <a:ext cx="1069761" cy="709143"/>
          </a:xfrm>
          <a:prstGeom prst="rect">
            <a:avLst/>
          </a:prstGeom>
          <a:noFill/>
        </p:spPr>
      </p:pic>
      <p:pic>
        <p:nvPicPr>
          <p:cNvPr id="13323" name="Picture 11" descr="C:\Users\Administrator\Desktop\kk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5572140"/>
            <a:ext cx="775871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0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71538" y="571480"/>
            <a:ext cx="4570482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857892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pic>
        <p:nvPicPr>
          <p:cNvPr id="24" name="图片 23" descr="e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1571612"/>
            <a:ext cx="3438525" cy="248602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142976" y="4000504"/>
            <a:ext cx="7429552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树的年轮较密处向着（    ）面，较疏处向着（     ）面。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57818" y="435769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46093" y="527273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642918"/>
            <a:ext cx="212899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00760" y="5715016"/>
            <a:ext cx="1684338" cy="876299"/>
            <a:chOff x="2736" y="2844"/>
            <a:chExt cx="1061" cy="552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284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81" y="306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2289" name="Picture 1" descr="C:\Users\Administrator\Desktop\223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071546"/>
            <a:ext cx="4857784" cy="271464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362075" y="5072380"/>
            <a:ext cx="6067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(5)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的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面是     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" name="Picture 7" descr="C:\Users\Administrator\Desktop\f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6342" y="4929198"/>
            <a:ext cx="714380" cy="801264"/>
          </a:xfrm>
          <a:prstGeom prst="rect">
            <a:avLst/>
          </a:prstGeom>
          <a:noFill/>
        </p:spPr>
      </p:pic>
      <p:pic>
        <p:nvPicPr>
          <p:cNvPr id="12290" name="Picture 2" descr="C:\Users\Administrator\Desktop\l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929198"/>
            <a:ext cx="818135" cy="928694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4000496" y="5072074"/>
            <a:ext cx="7392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anose="02010600030101010101" pitchFamily="2" charset="-122"/>
              </a:rPr>
              <a:t>前</a:t>
            </a:r>
            <a:endParaRPr lang="zh-CN" altLang="en-US" sz="32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4275" y="4215130"/>
            <a:ext cx="6816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的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面是    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" name="Picture 6" descr="C:\Users\Administrator\Desktop\f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4214818"/>
            <a:ext cx="1083476" cy="796023"/>
          </a:xfrm>
          <a:prstGeom prst="rect">
            <a:avLst/>
          </a:prstGeom>
          <a:noFill/>
        </p:spPr>
      </p:pic>
      <p:pic>
        <p:nvPicPr>
          <p:cNvPr id="15" name="Picture 11" descr="C:\Users\Administrator\Desktop\kk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6342" y="4214818"/>
            <a:ext cx="785818" cy="764580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3714744" y="4214818"/>
            <a:ext cx="10715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anose="02010600030101010101" pitchFamily="2" charset="-122"/>
              </a:rPr>
              <a:t>前</a:t>
            </a:r>
            <a:endParaRPr lang="zh-CN" altLang="en-US" sz="32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57158" y="714356"/>
            <a:ext cx="678661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用你学过的知识来描述各建筑的位置关系。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2" name="Picture 2" descr="C:\Users\Administrator\Desktop\hao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66"/>
            <a:ext cx="7929618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928802"/>
            <a:ext cx="2159000" cy="1800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714876" y="1643050"/>
            <a:ext cx="25717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东南西北歌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071934" y="2714620"/>
            <a:ext cx="41434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早上起来，面向太阳。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143372" y="3786190"/>
            <a:ext cx="41434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前面是东，后面是西。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571604" y="1142984"/>
            <a:ext cx="936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东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643042" y="3929066"/>
            <a:ext cx="936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西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143372" y="4929198"/>
            <a:ext cx="421484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左面是北，右面是南。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14282" y="2500306"/>
            <a:ext cx="936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北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143240" y="2571744"/>
            <a:ext cx="936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714348" y="5572140"/>
            <a:ext cx="7725192" cy="67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图书馆在校园的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面，体育馆在校园的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面。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785786" y="1214423"/>
            <a:ext cx="7429552" cy="4357718"/>
            <a:chOff x="928662" y="1357298"/>
            <a:chExt cx="7429552" cy="4611717"/>
          </a:xfrm>
        </p:grpSpPr>
        <p:pic>
          <p:nvPicPr>
            <p:cNvPr id="10241" name="Picture 1" descr="C:\Users\Administrator\Desktop\zz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357298"/>
              <a:ext cx="7429552" cy="4429156"/>
            </a:xfrm>
            <a:prstGeom prst="rect">
              <a:avLst/>
            </a:prstGeom>
            <a:noFill/>
          </p:spPr>
        </p:pic>
        <p:sp>
          <p:nvSpPr>
            <p:cNvPr id="30" name="Text Box 33"/>
            <p:cNvSpPr txBox="1">
              <a:spLocks noChangeArrowheads="1"/>
            </p:cNvSpPr>
            <p:nvPr/>
          </p:nvSpPr>
          <p:spPr bwMode="auto">
            <a:xfrm>
              <a:off x="6500826" y="2928934"/>
              <a:ext cx="928694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800" b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图书馆</a:t>
              </a:r>
              <a:endPara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4000496" y="1500174"/>
              <a:ext cx="928694" cy="33855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</a:rPr>
                <a:t> 教学</a:t>
              </a:r>
              <a:r>
                <a:rPr lang="zh-CN" altLang="en-US" sz="1600" b="1" dirty="0">
                  <a:solidFill>
                    <a:schemeClr val="tx1"/>
                  </a:solidFill>
                </a:rPr>
                <a:t>楼</a:t>
              </a:r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1571604" y="2857496"/>
              <a:ext cx="928694" cy="33655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体育馆</a:t>
              </a:r>
            </a:p>
          </p:txBody>
        </p:sp>
        <p:sp>
          <p:nvSpPr>
            <p:cNvPr id="33" name="Text Box 26"/>
            <p:cNvSpPr txBox="1">
              <a:spLocks noChangeArrowheads="1"/>
            </p:cNvSpPr>
            <p:nvPr/>
          </p:nvSpPr>
          <p:spPr bwMode="auto">
            <a:xfrm>
              <a:off x="4143372" y="5572140"/>
              <a:ext cx="714380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宋体" panose="02010600030101010101" pitchFamily="2" charset="-122"/>
                  <a:sym typeface="Arial" panose="020B0604020202020204" pitchFamily="34" charset="0"/>
                </a:rPr>
                <a:t>大门</a:t>
              </a: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785786" y="571480"/>
            <a:ext cx="4000528" cy="642942"/>
            <a:chOff x="785786" y="571480"/>
            <a:chExt cx="4000528" cy="642942"/>
          </a:xfrm>
        </p:grpSpPr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857224" y="642918"/>
              <a:ext cx="3929090" cy="525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早晨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,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太阳在东方。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51202" name="Picture 2" descr="C:\Users\Administrator\Desktop\j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786" y="571480"/>
              <a:ext cx="928693" cy="642942"/>
            </a:xfrm>
            <a:prstGeom prst="rect">
              <a:avLst/>
            </a:prstGeom>
            <a:noFill/>
          </p:spPr>
        </p:pic>
      </p:grpSp>
      <p:sp>
        <p:nvSpPr>
          <p:cNvPr id="21" name="Text Box 35"/>
          <p:cNvSpPr txBox="1">
            <a:spLocks noChangeArrowheads="1"/>
          </p:cNvSpPr>
          <p:nvPr/>
        </p:nvSpPr>
        <p:spPr bwMode="auto">
          <a:xfrm>
            <a:off x="5000628" y="3714752"/>
            <a:ext cx="2087563" cy="6463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小明左手指向北方，右手指向南方。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2500298" y="2500306"/>
            <a:ext cx="18716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我面向东，背</a:t>
            </a:r>
          </a:p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对着的方向是西。</a:t>
            </a:r>
          </a:p>
        </p:txBody>
      </p:sp>
      <p:sp>
        <p:nvSpPr>
          <p:cNvPr id="23" name="箭头 392"/>
          <p:cNvSpPr>
            <a:spLocks noChangeShapeType="1"/>
          </p:cNvSpPr>
          <p:nvPr/>
        </p:nvSpPr>
        <p:spPr bwMode="auto">
          <a:xfrm flipV="1">
            <a:off x="4714876" y="3500438"/>
            <a:ext cx="3095625" cy="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7858148" y="3214686"/>
            <a:ext cx="819150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</a:t>
            </a:r>
          </a:p>
        </p:txBody>
      </p:sp>
      <p:sp>
        <p:nvSpPr>
          <p:cNvPr id="25" name="箭头 392"/>
          <p:cNvSpPr>
            <a:spLocks noChangeShapeType="1"/>
          </p:cNvSpPr>
          <p:nvPr/>
        </p:nvSpPr>
        <p:spPr bwMode="auto">
          <a:xfrm flipH="1">
            <a:off x="642910" y="3500438"/>
            <a:ext cx="3671887" cy="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214282" y="3286124"/>
            <a:ext cx="601640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</a:t>
            </a: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858016" y="5643578"/>
            <a:ext cx="714380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utoUpdateAnimBg="0"/>
      <p:bldP spid="26" grpId="0" autoUpdateAnimBg="0"/>
      <p:bldP spid="2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"/>
          <p:cNvGrpSpPr/>
          <p:nvPr/>
        </p:nvGrpSpPr>
        <p:grpSpPr>
          <a:xfrm>
            <a:off x="785786" y="1214423"/>
            <a:ext cx="7429552" cy="4357718"/>
            <a:chOff x="928662" y="1357298"/>
            <a:chExt cx="7429552" cy="4611717"/>
          </a:xfrm>
        </p:grpSpPr>
        <p:pic>
          <p:nvPicPr>
            <p:cNvPr id="10241" name="Picture 1" descr="C:\Users\Administrator\Desktop\zz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357298"/>
              <a:ext cx="7429552" cy="4429156"/>
            </a:xfrm>
            <a:prstGeom prst="rect">
              <a:avLst/>
            </a:prstGeom>
            <a:noFill/>
          </p:spPr>
        </p:pic>
        <p:sp>
          <p:nvSpPr>
            <p:cNvPr id="30" name="Text Box 33"/>
            <p:cNvSpPr txBox="1">
              <a:spLocks noChangeArrowheads="1"/>
            </p:cNvSpPr>
            <p:nvPr/>
          </p:nvSpPr>
          <p:spPr bwMode="auto">
            <a:xfrm>
              <a:off x="6500826" y="2928934"/>
              <a:ext cx="928694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800" b="1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图书馆</a:t>
              </a:r>
              <a:endPara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4000496" y="1500174"/>
              <a:ext cx="928694" cy="33855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</a:rPr>
                <a:t> 教学</a:t>
              </a:r>
              <a:r>
                <a:rPr lang="zh-CN" altLang="en-US" sz="1600" b="1" dirty="0">
                  <a:solidFill>
                    <a:schemeClr val="tx1"/>
                  </a:solidFill>
                </a:rPr>
                <a:t>楼</a:t>
              </a:r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1571604" y="2857496"/>
              <a:ext cx="928694" cy="33655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latin typeface="宋体" panose="02010600030101010101" pitchFamily="2" charset="-122"/>
                </a:rPr>
                <a:t>体育馆</a:t>
              </a:r>
            </a:p>
          </p:txBody>
        </p:sp>
        <p:sp>
          <p:nvSpPr>
            <p:cNvPr id="33" name="Text Box 26"/>
            <p:cNvSpPr txBox="1">
              <a:spLocks noChangeArrowheads="1"/>
            </p:cNvSpPr>
            <p:nvPr/>
          </p:nvSpPr>
          <p:spPr bwMode="auto">
            <a:xfrm>
              <a:off x="4143372" y="5572140"/>
              <a:ext cx="714380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宋体" panose="02010600030101010101" pitchFamily="2" charset="-122"/>
                  <a:sym typeface="Arial" panose="020B0604020202020204" pitchFamily="34" charset="0"/>
                </a:rPr>
                <a:t>大门</a:t>
              </a: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785786" y="571480"/>
            <a:ext cx="4000528" cy="642942"/>
            <a:chOff x="785786" y="571480"/>
            <a:chExt cx="4000528" cy="642942"/>
          </a:xfrm>
        </p:grpSpPr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857224" y="642918"/>
              <a:ext cx="3929090" cy="525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早晨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,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太阳在东方。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51202" name="Picture 2" descr="C:\Users\Administrator\Desktop\j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786" y="571480"/>
              <a:ext cx="928693" cy="642942"/>
            </a:xfrm>
            <a:prstGeom prst="rect">
              <a:avLst/>
            </a:prstGeom>
            <a:noFill/>
          </p:spPr>
        </p:pic>
      </p:grp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2500298" y="2571744"/>
            <a:ext cx="18716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我面向东，背</a:t>
            </a:r>
          </a:p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对着的方向是西。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714348" y="5572140"/>
            <a:ext cx="754565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教学楼在校园的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面，大门在校园的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面。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箭头 392"/>
          <p:cNvSpPr>
            <a:spLocks noChangeShapeType="1"/>
          </p:cNvSpPr>
          <p:nvPr/>
        </p:nvSpPr>
        <p:spPr bwMode="auto">
          <a:xfrm flipH="1" flipV="1">
            <a:off x="4786314" y="1357298"/>
            <a:ext cx="45719" cy="1714512"/>
          </a:xfrm>
          <a:prstGeom prst="line">
            <a:avLst/>
          </a:prstGeom>
          <a:noFill/>
          <a:ln w="57150">
            <a:solidFill>
              <a:srgbClr val="CC0066"/>
            </a:solidFill>
            <a:round/>
            <a:tailEnd type="triangle" w="med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箭头 392"/>
          <p:cNvSpPr>
            <a:spLocks noChangeShapeType="1"/>
          </p:cNvSpPr>
          <p:nvPr/>
        </p:nvSpPr>
        <p:spPr bwMode="auto">
          <a:xfrm>
            <a:off x="4857752" y="3500438"/>
            <a:ext cx="19050" cy="1798637"/>
          </a:xfrm>
          <a:prstGeom prst="line">
            <a:avLst/>
          </a:prstGeom>
          <a:noFill/>
          <a:ln w="57150">
            <a:solidFill>
              <a:srgbClr val="CC0066"/>
            </a:solidFill>
            <a:round/>
            <a:tailEnd type="triangle" w="med" len="lg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4572000" y="857232"/>
            <a:ext cx="642942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北</a:t>
            </a: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4714876" y="5214950"/>
            <a:ext cx="642941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南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3357554" y="5643578"/>
            <a:ext cx="507996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6858016" y="5643578"/>
            <a:ext cx="550884" cy="5254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南</a:t>
            </a: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5004717" y="3717032"/>
            <a:ext cx="2087563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小明左手指向北方，右手指向南方。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7" grpId="0" autoUpdateAnimBg="0"/>
      <p:bldP spid="38" grpId="0" autoUpdateAnimBg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3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1438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/>
          <p:nvPr/>
        </p:nvGrpSpPr>
        <p:grpSpPr bwMode="auto">
          <a:xfrm>
            <a:off x="3419475" y="2520950"/>
            <a:ext cx="1439863" cy="561975"/>
            <a:chOff x="0" y="0"/>
            <a:chExt cx="907" cy="354"/>
          </a:xfrm>
        </p:grpSpPr>
        <p:pic>
          <p:nvPicPr>
            <p:cNvPr id="4" name="Picture 5" descr="0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8"/>
              <a:ext cx="45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28" y="0"/>
              <a:ext cx="87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北。</a:t>
              </a:r>
            </a:p>
          </p:txBody>
        </p:sp>
      </p:grpSp>
      <p:grpSp>
        <p:nvGrpSpPr>
          <p:cNvPr id="6" name="Group 7"/>
          <p:cNvGrpSpPr/>
          <p:nvPr/>
        </p:nvGrpSpPr>
        <p:grpSpPr bwMode="auto">
          <a:xfrm>
            <a:off x="2071670" y="5000636"/>
            <a:ext cx="5324476" cy="863600"/>
            <a:chOff x="0" y="135"/>
            <a:chExt cx="3354" cy="544"/>
          </a:xfrm>
        </p:grpSpPr>
        <p:pic>
          <p:nvPicPr>
            <p:cNvPr id="7" name="Picture 8" descr="0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0" y="135"/>
              <a:ext cx="2812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70" y="244"/>
              <a:ext cx="3084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东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与西相对，</a:t>
              </a:r>
              <a:r>
                <a:rPr lang="zh-CN" altLang="en-US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北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与</a:t>
              </a:r>
              <a:r>
                <a:rPr lang="zh-CN" altLang="en-US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南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相对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。</a:t>
              </a:r>
            </a:p>
          </p:txBody>
        </p:sp>
      </p:grpSp>
      <p:grpSp>
        <p:nvGrpSpPr>
          <p:cNvPr id="9" name="Group 10"/>
          <p:cNvGrpSpPr/>
          <p:nvPr/>
        </p:nvGrpSpPr>
        <p:grpSpPr bwMode="auto">
          <a:xfrm>
            <a:off x="1643042" y="3071810"/>
            <a:ext cx="1298575" cy="617538"/>
            <a:chOff x="0" y="0"/>
            <a:chExt cx="818" cy="389"/>
          </a:xfrm>
        </p:grpSpPr>
        <p:pic>
          <p:nvPicPr>
            <p:cNvPr id="10" name="Picture 11" descr="008-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0"/>
              <a:ext cx="545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52" y="0"/>
              <a:ext cx="766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西。</a:t>
              </a:r>
            </a:p>
          </p:txBody>
        </p:sp>
      </p:grpSp>
      <p:grpSp>
        <p:nvGrpSpPr>
          <p:cNvPr id="12" name="Group 13"/>
          <p:cNvGrpSpPr/>
          <p:nvPr/>
        </p:nvGrpSpPr>
        <p:grpSpPr bwMode="auto">
          <a:xfrm>
            <a:off x="4143372" y="3214686"/>
            <a:ext cx="1144588" cy="601662"/>
            <a:chOff x="0" y="0"/>
            <a:chExt cx="721" cy="379"/>
          </a:xfrm>
        </p:grpSpPr>
        <p:pic>
          <p:nvPicPr>
            <p:cNvPr id="13" name="Picture 14" descr="008-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0" y="0"/>
              <a:ext cx="545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92" y="0"/>
              <a:ext cx="6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东。</a:t>
              </a:r>
            </a:p>
          </p:txBody>
        </p:sp>
      </p:grpSp>
      <p:grpSp>
        <p:nvGrpSpPr>
          <p:cNvPr id="15" name="Group 16"/>
          <p:cNvGrpSpPr/>
          <p:nvPr/>
        </p:nvGrpSpPr>
        <p:grpSpPr bwMode="auto">
          <a:xfrm>
            <a:off x="3132127" y="3940180"/>
            <a:ext cx="1009650" cy="865187"/>
            <a:chOff x="83" y="-83"/>
            <a:chExt cx="636" cy="545"/>
          </a:xfrm>
        </p:grpSpPr>
        <p:pic>
          <p:nvPicPr>
            <p:cNvPr id="16" name="Picture 17" descr="008-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766873" flipH="1">
              <a:off x="0" y="0"/>
              <a:ext cx="545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90" y="45"/>
              <a:ext cx="6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南。</a:t>
              </a:r>
            </a:p>
          </p:txBody>
        </p:sp>
      </p:grp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642910" y="642918"/>
            <a:ext cx="66008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观察他们所指的方向，你有什么发现？</a:t>
            </a:r>
          </a:p>
        </p:txBody>
      </p:sp>
      <p:pic>
        <p:nvPicPr>
          <p:cNvPr id="23" name="Picture 34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857232"/>
            <a:ext cx="2200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   </a:t>
            </a:r>
            <a:r>
              <a:rPr lang="zh-CN" altLang="en-US" sz="3200" spc="-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spc="-3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35" y="1785620"/>
            <a:ext cx="9143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）太阳每天从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方升起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方落下。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654582"/>
            <a:ext cx="82501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）日落时，小红面对太阳，她的前面是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（     ）方，后面是（     ）方。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4440555"/>
            <a:ext cx="79298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kern="1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kern="1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kern="1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）北极星所在的位置是（     ）方，      </a:t>
            </a:r>
            <a:endParaRPr lang="en-US" altLang="zh-CN" sz="3200" kern="13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kern="13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与它相对的面是（       ）方。</a:t>
            </a:r>
            <a:endParaRPr lang="zh-CN" altLang="en-US" sz="3200" kern="13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7090" y="1797326"/>
            <a:ext cx="7200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43702" y="179732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358327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358327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7988" y="444053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6314" y="522635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全屏显示(4:3)</PresentationFormat>
  <Paragraphs>165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人教版数学三年级下册第1单元</dc:title>
  <dc:creator>吉林梓翰教育图书有限公司</dc:creator>
  <cp:lastModifiedBy>lenovop</cp:lastModifiedBy>
  <cp:revision>698</cp:revision>
  <dcterms:created xsi:type="dcterms:W3CDTF">2015-11-21T07:20:00Z</dcterms:created>
  <dcterms:modified xsi:type="dcterms:W3CDTF">2021-11-01T03:11:07Z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